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tiff" ContentType="image/tiff"/>
  <Default Extension="gif" ContentType="image/gif"/>
  <Default Extension="rels" ContentType="application/vnd.openxmlformats-package.relationships+xml"/>
  <Override PartName="/customXml/itemProps1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306" r:id="rId3"/>
    <p:sldId id="342" r:id="rId5"/>
    <p:sldId id="348" r:id="rId6"/>
    <p:sldId id="308" r:id="rId7"/>
    <p:sldId id="307" r:id="rId8"/>
    <p:sldId id="349" r:id="rId9"/>
    <p:sldId id="350" r:id="rId10"/>
    <p:sldId id="351" r:id="rId11"/>
    <p:sldId id="417" r:id="rId12"/>
    <p:sldId id="415" r:id="rId13"/>
    <p:sldId id="416" r:id="rId14"/>
    <p:sldId id="370" r:id="rId15"/>
    <p:sldId id="316" r:id="rId16"/>
    <p:sldId id="352" r:id="rId17"/>
    <p:sldId id="273" r:id="rId18"/>
    <p:sldId id="353" r:id="rId19"/>
    <p:sldId id="355" r:id="rId20"/>
    <p:sldId id="356" r:id="rId21"/>
    <p:sldId id="359" r:id="rId22"/>
    <p:sldId id="379" r:id="rId23"/>
    <p:sldId id="357" r:id="rId24"/>
    <p:sldId id="358" r:id="rId25"/>
    <p:sldId id="361" r:id="rId26"/>
    <p:sldId id="388" r:id="rId27"/>
    <p:sldId id="362" r:id="rId28"/>
    <p:sldId id="367" r:id="rId29"/>
    <p:sldId id="373" r:id="rId30"/>
    <p:sldId id="364" r:id="rId31"/>
    <p:sldId id="365" r:id="rId32"/>
    <p:sldId id="366" r:id="rId33"/>
    <p:sldId id="368" r:id="rId34"/>
    <p:sldId id="369" r:id="rId35"/>
    <p:sldId id="418" r:id="rId36"/>
    <p:sldId id="375" r:id="rId37"/>
    <p:sldId id="376" r:id="rId38"/>
    <p:sldId id="389" r:id="rId39"/>
    <p:sldId id="37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8"/>
    <p:restoredTop sz="93899"/>
  </p:normalViewPr>
  <p:slideViewPr>
    <p:cSldViewPr snapToGrid="0" snapToObjects="1">
      <p:cViewPr varScale="1">
        <p:scale>
          <a:sx n="102" d="100"/>
          <a:sy n="102" d="100"/>
        </p:scale>
        <p:origin x="10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5" Type="http://schemas.openxmlformats.org/officeDocument/2006/relationships/customXml" Target="../customXml/item1.xml"/><Relationship Id="rId44" Type="http://schemas.openxmlformats.org/officeDocument/2006/relationships/customXmlProps" Target="../customXml/itemProps1.xml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GIF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GIF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7581E8-0B6B-004C-BD46-ECE44211DF43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2841B-D332-2E46-A8AB-C6E260B9554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E1CE1-35E3-2E4A-9379-67864D2E657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2409E-5868-1847-AB5D-E91D73F731E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GIF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6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GIF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GI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6.png"/></Relationships>
</file>

<file path=ppt/slides/_rels/slide3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3.xml"/><Relationship Id="rId5" Type="http://schemas.openxmlformats.org/officeDocument/2006/relationships/slideLayout" Target="../slideLayouts/slideLayout2.xml"/><Relationship Id="rId4" Type="http://schemas.openxmlformats.org/officeDocument/2006/relationships/hyperlink" Target="https://jalammar.github.io/illustrated-gpt2/" TargetMode="External"/><Relationship Id="rId3" Type="http://schemas.openxmlformats.org/officeDocument/2006/relationships/hyperlink" Target="https://arxiv.org/abs/1706.03762" TargetMode="External"/><Relationship Id="rId2" Type="http://schemas.openxmlformats.org/officeDocument/2006/relationships/hyperlink" Target="http://jalammar.github.io/illustrated-transformer/" TargetMode="External"/><Relationship Id="rId1" Type="http://schemas.openxmlformats.org/officeDocument/2006/relationships/hyperlink" Target="https://towardsdatascience.com/attention-and-its-different-forms-7fc3674d14dc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85506" y="1147764"/>
            <a:ext cx="7772400" cy="1806031"/>
          </a:xfrm>
        </p:spPr>
        <p:txBody>
          <a:bodyPr anchor="ctr">
            <a:normAutofit/>
          </a:bodyPr>
          <a:lstStyle/>
          <a:p>
            <a:r>
              <a:rPr lang="en-US" sz="2400" dirty="0"/>
              <a:t>Deep Learning Theory and Applications</a:t>
            </a:r>
            <a:br>
              <a:rPr lang="en-US" dirty="0"/>
            </a:br>
            <a:r>
              <a:rPr lang="en-US" dirty="0"/>
              <a:t>Transformers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2706" y="4046235"/>
            <a:ext cx="6858000" cy="1327039"/>
          </a:xfrm>
        </p:spPr>
        <p:txBody>
          <a:bodyPr>
            <a:normAutofit/>
          </a:bodyPr>
          <a:lstStyle/>
          <a:p>
            <a:r>
              <a:rPr lang="en-US" dirty="0"/>
              <a:t>CPSC/AMTH 452</a:t>
            </a:r>
            <a:endParaRPr lang="en-US" dirty="0"/>
          </a:p>
          <a:p>
            <a:r>
              <a:rPr lang="en-US" dirty="0"/>
              <a:t>CBB 663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210" y="3819646"/>
            <a:ext cx="1717314" cy="1780219"/>
          </a:xfrm>
          <a:prstGeom prst="rect">
            <a:avLst/>
          </a:prstGeom>
        </p:spPr>
      </p:pic>
      <p:pic>
        <p:nvPicPr>
          <p:cNvPr id="1026" name="Picture 2" descr="https://ypps.yale.edu/sites/default/files/yale_logo.g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85" r="58740" b="37504"/>
          <a:stretch>
            <a:fillRect/>
          </a:stretch>
        </p:blipFill>
        <p:spPr bwMode="auto">
          <a:xfrm>
            <a:off x="1897889" y="4148368"/>
            <a:ext cx="1988165" cy="998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421765"/>
            <a:ext cx="4575810" cy="2868930"/>
          </a:xfrm>
          <a:prstGeom prst="rect">
            <a:avLst/>
          </a:prstGeom>
        </p:spPr>
      </p:pic>
      <p:pic>
        <p:nvPicPr>
          <p:cNvPr id="10242" name="Picture 2" descr="https://miro.medium.com/max/2436/1*V2435M1u0tiSOz4nRBfl4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450" y="4058285"/>
            <a:ext cx="3907790" cy="2545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(simplified) </a:t>
            </a:r>
            <a:endParaRPr lang="en-US" dirty="0"/>
          </a:p>
        </p:txBody>
      </p:sp>
      <p:pic>
        <p:nvPicPr>
          <p:cNvPr id="11268" name="Picture 4" descr="https://miro.medium.com/max/2164/0*FVCP6TqLPQeWPZq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55" b="18735"/>
          <a:stretch>
            <a:fillRect/>
          </a:stretch>
        </p:blipFill>
        <p:spPr bwMode="auto">
          <a:xfrm>
            <a:off x="6746240" y="2646680"/>
            <a:ext cx="2386330" cy="642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https://miro.medium.com/max/2164/0*FVCP6TqLPQeWPZq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278"/>
          <a:stretch>
            <a:fillRect/>
          </a:stretch>
        </p:blipFill>
        <p:spPr bwMode="auto">
          <a:xfrm>
            <a:off x="6746240" y="2059305"/>
            <a:ext cx="238633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4"/>
          <p:cNvSpPr txBox="1"/>
          <p:nvPr/>
        </p:nvSpPr>
        <p:spPr>
          <a:xfrm>
            <a:off x="7420610" y="1691005"/>
            <a:ext cx="10375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Encoder</a:t>
            </a:r>
            <a:endParaRPr lang="en-US"/>
          </a:p>
        </p:txBody>
      </p:sp>
      <p:pic>
        <p:nvPicPr>
          <p:cNvPr id="12290" name="Picture 2" descr="https://miro.medium.com/max/814/1*QcTbVCVPj4WFnqvvWU5-hQ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555" y="4426585"/>
            <a:ext cx="2386965" cy="1449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5"/>
          <p:cNvSpPr txBox="1"/>
          <p:nvPr/>
        </p:nvSpPr>
        <p:spPr>
          <a:xfrm>
            <a:off x="7560310" y="4058285"/>
            <a:ext cx="10541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Decoder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dirty="0">
                <a:sym typeface="+mn-ea"/>
              </a:rPr>
              <a:t>Architecture 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07870" y="1825625"/>
            <a:ext cx="81749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Attention: Adaptively Allows Decoder to Choose Inputs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567564"/>
            <a:ext cx="8519090" cy="49006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2460" y="3767166"/>
            <a:ext cx="4071340" cy="9096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0500" y="4676815"/>
            <a:ext cx="2273300" cy="17653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 Computations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168" y="1584889"/>
            <a:ext cx="7943099" cy="5092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 Weights </a:t>
            </a:r>
            <a:endParaRPr lang="en-US" dirty="0"/>
          </a:p>
        </p:txBody>
      </p:sp>
      <p:pic>
        <p:nvPicPr>
          <p:cNvPr id="4" name="Picture 4" descr="https://miro.medium.com/max/1200/1*X5xkbiH-6N-VGeucGK6R5Q.gif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900" y="2120900"/>
            <a:ext cx="5715000" cy="248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250825"/>
            <a:ext cx="10515600" cy="1325563"/>
          </a:xfrm>
        </p:spPr>
        <p:txBody>
          <a:bodyPr/>
          <a:lstStyle/>
          <a:p>
            <a:r>
              <a:rPr lang="en-US" dirty="0"/>
              <a:t>Attention Mechanisms</a:t>
            </a:r>
            <a:endParaRPr lang="en-US" dirty="0"/>
          </a:p>
        </p:txBody>
      </p:sp>
      <p:pic>
        <p:nvPicPr>
          <p:cNvPr id="8194" name="Picture 2" descr="https://miro.medium.com/max/1268/1*Bq8Dll0nAlzIEWwiS627Ew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5702" y="1576388"/>
            <a:ext cx="4844147" cy="494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CNNs for sequences</a:t>
            </a:r>
            <a:endParaRPr lang="en-US" dirty="0"/>
          </a:p>
        </p:txBody>
      </p:sp>
      <p:pic>
        <p:nvPicPr>
          <p:cNvPr id="9218" name="Picture 2" descr="https://miro.medium.com/max/1140/1*www46FWqJCc3OZQKP_QRoQ.gif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2692400"/>
            <a:ext cx="5429250" cy="24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226300" y="2654300"/>
            <a:ext cx="43656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Easy to parallelize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exploit dependences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Distance between positions is logarithmic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Each Encoder has Self-Attention</a:t>
            </a:r>
            <a:endParaRPr lang="en-US" dirty="0"/>
          </a:p>
        </p:txBody>
      </p:sp>
      <p:pic>
        <p:nvPicPr>
          <p:cNvPr id="11268" name="Picture 4" descr="https://miro.medium.com/max/2164/0*FVCP6TqLPQeWPZqt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275" y="1322388"/>
            <a:ext cx="8045450" cy="516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Each Decoder also has self-attention </a:t>
            </a:r>
            <a:endParaRPr lang="en-US" dirty="0"/>
          </a:p>
        </p:txBody>
      </p:sp>
      <p:pic>
        <p:nvPicPr>
          <p:cNvPr id="12290" name="Picture 2" descr="https://miro.medium.com/max/814/1*QcTbVCVPj4WFnqvvWU5-hQ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6615" y="2692400"/>
            <a:ext cx="4894792" cy="31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 Attention</a:t>
            </a:r>
            <a:endParaRPr lang="en-US" dirty="0"/>
          </a:p>
        </p:txBody>
      </p:sp>
      <p:pic>
        <p:nvPicPr>
          <p:cNvPr id="15362" name="Picture 2" descr="https://miro.medium.com/max/2528/1*GQzYZuAMWr3lN_IACBfvAA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1916" y="1447800"/>
            <a:ext cx="7076084" cy="494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RNN review</a:t>
            </a:r>
            <a:endParaRPr lang="en-US" dirty="0"/>
          </a:p>
          <a:p>
            <a:r>
              <a:rPr lang="en-US" dirty="0"/>
              <a:t>Sequence transduction tasks</a:t>
            </a:r>
            <a:endParaRPr lang="en-US" dirty="0"/>
          </a:p>
          <a:p>
            <a:r>
              <a:rPr lang="en-US" dirty="0"/>
              <a:t>Attention</a:t>
            </a:r>
            <a:endParaRPr lang="en-US" dirty="0"/>
          </a:p>
          <a:p>
            <a:r>
              <a:rPr lang="en-US" dirty="0"/>
              <a:t>Self Attention</a:t>
            </a:r>
            <a:endParaRPr lang="en-US" dirty="0"/>
          </a:p>
          <a:p>
            <a:r>
              <a:rPr lang="en-US" dirty="0"/>
              <a:t>Multi-head Attention </a:t>
            </a:r>
            <a:endParaRPr lang="en-US" dirty="0"/>
          </a:p>
          <a:p>
            <a:r>
              <a:rPr lang="en-US" dirty="0"/>
              <a:t>Positional Encoding</a:t>
            </a:r>
            <a:endParaRPr lang="en-US" dirty="0"/>
          </a:p>
          <a:p>
            <a:r>
              <a:rPr lang="en-US" dirty="0"/>
              <a:t>Transformer Architecture</a:t>
            </a:r>
            <a:endParaRPr lang="en-US" dirty="0"/>
          </a:p>
          <a:p>
            <a:r>
              <a:rPr lang="en-US" dirty="0"/>
              <a:t>GPT2/3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Self-Attention (Filing Cabinet Analogy)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9305" y="1616075"/>
            <a:ext cx="9144000" cy="48768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Query, Key, Value </a:t>
            </a:r>
            <a:endParaRPr lang="en-US" dirty="0"/>
          </a:p>
        </p:txBody>
      </p:sp>
      <p:pic>
        <p:nvPicPr>
          <p:cNvPr id="13314" name="Picture 2" descr="https://miro.medium.com/max/1750/0*-P9BdUe2FCSAIpxC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900" y="1892618"/>
            <a:ext cx="6924675" cy="4368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s://miro.medium.com/max/1370/0*KlFsyIDK3O54l14X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0" y="1117600"/>
            <a:ext cx="7994792" cy="417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https://miro.medium.com/max/1572/0*ih2c_llIiOD1-aJN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486650" cy="711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486650" y="1286540"/>
            <a:ext cx="43570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 the scaling? </a:t>
            </a:r>
            <a:endParaRPr lang="en-US" dirty="0"/>
          </a:p>
          <a:p>
            <a:endParaRPr lang="en-US" dirty="0"/>
          </a:p>
          <a:p>
            <a:r>
              <a:rPr lang="en-US" dirty="0"/>
              <a:t>Assuming q and k are d</a:t>
            </a:r>
            <a:r>
              <a:rPr lang="en-US" baseline="-25000" dirty="0"/>
              <a:t>k</a:t>
            </a:r>
            <a:r>
              <a:rPr lang="en-US" dirty="0"/>
              <a:t> dimensional vectors</a:t>
            </a:r>
            <a:endParaRPr lang="en-US" dirty="0"/>
          </a:p>
          <a:p>
            <a:r>
              <a:rPr lang="en-US" dirty="0"/>
              <a:t>The dot product is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0243" y="2626241"/>
            <a:ext cx="1663700" cy="457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61767" y="3429000"/>
            <a:ext cx="3731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has mean 0 and variance d</a:t>
            </a:r>
            <a:r>
              <a:rPr lang="en-US" baseline="-25000" dirty="0"/>
              <a:t>k</a:t>
            </a:r>
            <a:endParaRPr lang="en-US" baseline="-25000" dirty="0"/>
          </a:p>
          <a:p>
            <a:r>
              <a:rPr lang="en-US" dirty="0"/>
              <a:t>Want to normalize to have variance 1 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Multihead</a:t>
            </a:r>
            <a:r>
              <a:rPr lang="en-US" dirty="0"/>
              <a:t> Attention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3669" y="2261337"/>
            <a:ext cx="7734153" cy="41239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18698" y="5273749"/>
            <a:ext cx="1998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dirty="0" err="1"/>
              <a:t>Vasvani</a:t>
            </a:r>
            <a:r>
              <a:rPr lang="en-US" dirty="0"/>
              <a:t> et al. 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Multi-head Attention </a:t>
            </a:r>
            <a:endParaRPr lang="en-US" dirty="0"/>
          </a:p>
        </p:txBody>
      </p:sp>
      <p:pic>
        <p:nvPicPr>
          <p:cNvPr id="19458" name="Picture 2" descr="http://jalammar.github.io/images/t/transformer_attention_heads_qkv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63788"/>
            <a:ext cx="4453192" cy="2631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Picture 4" descr="http://jalammar.github.io/images/t/transformer_attention_heads_z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00" y="2363788"/>
            <a:ext cx="5378450" cy="2551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Concatenating Multi-head Attention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0150" y="1541020"/>
            <a:ext cx="9791700" cy="5002172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 Results </a:t>
            </a:r>
            <a:endParaRPr lang="en-US" dirty="0"/>
          </a:p>
        </p:txBody>
      </p:sp>
      <p:pic>
        <p:nvPicPr>
          <p:cNvPr id="1026" name="Picture 2" descr="http://jalammar.github.io/images/t/transformer_self-attention_visualization_2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790" y="1425039"/>
            <a:ext cx="5058888" cy="456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Positional Encoding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25675"/>
          </a:xfrm>
        </p:spPr>
        <p:txBody>
          <a:bodyPr/>
          <a:lstStyle/>
          <a:p>
            <a:r>
              <a:rPr lang="en-US" dirty="0"/>
              <a:t>Lost positional information now</a:t>
            </a:r>
            <a:endParaRPr lang="en-US" dirty="0"/>
          </a:p>
          <a:p>
            <a:r>
              <a:rPr lang="en-US" dirty="0"/>
              <a:t>Positions can’t be encoded by numbers because sequences of different lengths can’t be trained this way</a:t>
            </a:r>
            <a:endParaRPr lang="en-US" dirty="0"/>
          </a:p>
          <a:p>
            <a:r>
              <a:rPr lang="en-US" dirty="0"/>
              <a:t>Instead use a periodic function like sin, cos to create the embedding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25700" y="4584700"/>
            <a:ext cx="5689600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700" y="5378450"/>
            <a:ext cx="3162300" cy="10033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positional encoding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8440" y="1691005"/>
            <a:ext cx="3298825" cy="40722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5" y="2571115"/>
            <a:ext cx="6040755" cy="241998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712210" y="2202815"/>
            <a:ext cx="106807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sequence</a:t>
            </a:r>
            <a:endParaRPr lang="en-US" sz="1600"/>
          </a:p>
        </p:txBody>
      </p:sp>
      <p:sp>
        <p:nvSpPr>
          <p:cNvPr id="6" name="Text Box 5"/>
          <p:cNvSpPr txBox="1"/>
          <p:nvPr/>
        </p:nvSpPr>
        <p:spPr>
          <a:xfrm>
            <a:off x="4975225" y="2202815"/>
            <a:ext cx="10267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position t</a:t>
            </a:r>
            <a:endParaRPr lang="en-US" sz="1600"/>
          </a:p>
        </p:txBody>
      </p:sp>
      <p:sp>
        <p:nvSpPr>
          <p:cNvPr id="7" name="Left Brace 6"/>
          <p:cNvSpPr/>
          <p:nvPr/>
        </p:nvSpPr>
        <p:spPr>
          <a:xfrm rot="5400000">
            <a:off x="7821930" y="576580"/>
            <a:ext cx="337820" cy="358838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7339330" y="1778000"/>
            <a:ext cx="9702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600"/>
              <a:t>d_model</a:t>
            </a:r>
            <a:endParaRPr lang="en-US" sz="1600"/>
          </a:p>
        </p:txBody>
      </p:sp>
      <p:pic>
        <p:nvPicPr>
          <p:cNvPr id="9" name="334E55B0-647D-440b-865C-3EC943EB4CBC-1" descr="wpsoffi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7145" y="2680970"/>
            <a:ext cx="328295" cy="337820"/>
          </a:xfrm>
          <a:prstGeom prst="rect">
            <a:avLst/>
          </a:prstGeom>
        </p:spPr>
      </p:pic>
      <p:pic>
        <p:nvPicPr>
          <p:cNvPr id="10" name="334E55B0-647D-440b-865C-3EC943EB4CBC-2" descr="/private/var/folders/hh/zr_wn8c906bfsxfyjcs6tn940000gn/T/com.kingsoft.wpsoffice.mac/wpsoffice.EhegqEwpsoffi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7145" y="3260725"/>
            <a:ext cx="337820" cy="337820"/>
          </a:xfrm>
          <a:prstGeom prst="rect">
            <a:avLst/>
          </a:prstGeom>
        </p:spPr>
      </p:pic>
      <p:pic>
        <p:nvPicPr>
          <p:cNvPr id="11" name="334E55B0-647D-440b-865C-3EC943EB4CBC-3" descr="/private/var/folders/hh/zr_wn8c906bfsxfyjcs6tn940000gn/T/com.kingsoft.wpsoffice.mac/wpsoffice.HKnuycwpsoffi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7145" y="3840480"/>
            <a:ext cx="337820" cy="337820"/>
          </a:xfrm>
          <a:prstGeom prst="rect">
            <a:avLst/>
          </a:prstGeom>
        </p:spPr>
      </p:pic>
      <p:pic>
        <p:nvPicPr>
          <p:cNvPr id="12" name="334E55B0-647D-440b-865C-3EC943EB4CBC-4" descr="/private/var/folders/hh/zr_wn8c906bfsxfyjcs6tn940000gn/T/com.kingsoft.wpsoffice.mac/wpsoffice.yBEYPmwpsoffic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77145" y="4422458"/>
            <a:ext cx="337820" cy="3333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Transduction</a:t>
            </a:r>
            <a:endParaRPr lang="en-US" dirty="0"/>
          </a:p>
        </p:txBody>
      </p:sp>
      <p:pic>
        <p:nvPicPr>
          <p:cNvPr id="3076" name="Picture 4" descr="https://miro.medium.com/max/1200/1*mn3V4GHG9OABem9i26NVfg.gif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600" y="2349500"/>
            <a:ext cx="5715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70000" y="4457700"/>
            <a:ext cx="89028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Tasks that require translating one sequence to another generally need some form of memory</a:t>
            </a:r>
            <a:endParaRPr lang="en-US" dirty="0"/>
          </a:p>
          <a:p>
            <a:r>
              <a:rPr lang="en-US" dirty="0"/>
              <a:t> to remember the sequence 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vs Positional Encoding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4100" y="2425700"/>
            <a:ext cx="5041900" cy="3048000"/>
          </a:xfrm>
          <a:prstGeom prst="rect">
            <a:avLst/>
          </a:prstGeom>
        </p:spPr>
      </p:pic>
      <p:pic>
        <p:nvPicPr>
          <p:cNvPr id="18434" name="Picture 2" descr="inusoidal position encod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9300" y="2425700"/>
            <a:ext cx="630824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 </a:t>
            </a:r>
            <a:endParaRPr lang="en-US" dirty="0"/>
          </a:p>
        </p:txBody>
      </p:sp>
      <p:pic>
        <p:nvPicPr>
          <p:cNvPr id="20482" name="Picture 2" descr="http://jalammar.github.io/images/t/transformer_resideual_layer_norm_3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0612" y="1690688"/>
            <a:ext cx="6962775" cy="3956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80010" y="4548249"/>
            <a:ext cx="1113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Residuals </a:t>
            </a:r>
            <a:endParaRPr lang="en-US" dirty="0"/>
          </a:p>
        </p:txBody>
      </p:sp>
      <p:cxnSp>
        <p:nvCxnSpPr>
          <p:cNvPr id="5" name="Straight Arrow Connector 4"/>
          <p:cNvCxnSpPr>
            <a:stCxn id="3" idx="3"/>
          </p:cNvCxnSpPr>
          <p:nvPr/>
        </p:nvCxnSpPr>
        <p:spPr>
          <a:xfrm>
            <a:off x="1493713" y="4732915"/>
            <a:ext cx="1213861" cy="17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Computation in a Transformer</a:t>
            </a:r>
            <a:endParaRPr lang="en-US" dirty="0"/>
          </a:p>
        </p:txBody>
      </p:sp>
      <p:pic>
        <p:nvPicPr>
          <p:cNvPr id="21508" name="Picture 4" descr="http://jalammar.github.io/images/t/transformer_decoding_2.gif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1781299" y="1428306"/>
            <a:ext cx="9358232" cy="5141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final linear layer and softmax layer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24075" y="1825625"/>
            <a:ext cx="794321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1055" y="0"/>
            <a:ext cx="828989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0550" y="1779478"/>
            <a:ext cx="8470900" cy="30226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unsupervised training task that models the probability of a word given its context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Instead of task-oriented training language models are just trained to predict probabilities from corpuses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13524" y="2865623"/>
            <a:ext cx="3522840" cy="1291708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list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1"/>
              </a:rPr>
              <a:t>https://towardsdatascience.com/attention-and-its-different-forms-7fc3674d14dc</a:t>
            </a:r>
            <a:endParaRPr lang="en-US" dirty="0"/>
          </a:p>
          <a:p>
            <a:r>
              <a:rPr lang="en-US" dirty="0">
                <a:hlinkClick r:id="rId2"/>
              </a:rPr>
              <a:t>http://jalammar.github.io/illustrated-transformer/</a:t>
            </a:r>
            <a:endParaRPr lang="en-US" dirty="0"/>
          </a:p>
          <a:p>
            <a:r>
              <a:rPr lang="en-US" dirty="0" err="1"/>
              <a:t>Vaswani</a:t>
            </a:r>
            <a:r>
              <a:rPr lang="en-US" dirty="0"/>
              <a:t> et al. 2019 </a:t>
            </a:r>
            <a:r>
              <a:rPr lang="en-US" dirty="0">
                <a:hlinkClick r:id="rId3"/>
              </a:rPr>
              <a:t>https://arxiv.org/abs/1706.03762</a:t>
            </a:r>
            <a:endParaRPr lang="en-US" dirty="0"/>
          </a:p>
          <a:p>
            <a:r>
              <a:rPr lang="en-US" dirty="0"/>
              <a:t>Radford et al. (GPT2 paper)</a:t>
            </a:r>
            <a:endParaRPr lang="en-US" dirty="0"/>
          </a:p>
          <a:p>
            <a:r>
              <a:rPr lang="en-US" dirty="0"/>
              <a:t>Brown et al. (GPT3 paper)</a:t>
            </a:r>
            <a:endParaRPr lang="en-US" dirty="0"/>
          </a:p>
          <a:p>
            <a:r>
              <a:rPr lang="en-US" dirty="0"/>
              <a:t>Child et al. (Sparse Transformer)</a:t>
            </a:r>
            <a:endParaRPr lang="en-US" dirty="0"/>
          </a:p>
          <a:p>
            <a:r>
              <a:rPr lang="en-US" dirty="0">
                <a:hlinkClick r:id="rId4"/>
              </a:rPr>
              <a:t>https://jalammar.github.io/illustrated-gpt2/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walmartglobaltech</a:t>
            </a:r>
            <a:r>
              <a:rPr lang="en-US" dirty="0"/>
              <a:t>/the-journey-of-open-ai-gpt-models-32d95b7b7fb2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 RNNs</a:t>
            </a:r>
            <a:endParaRPr lang="en-US" dirty="0"/>
          </a:p>
        </p:txBody>
      </p:sp>
      <p:pic>
        <p:nvPicPr>
          <p:cNvPr id="1026" name="Picture 2" descr="https://miro.medium.com/max/400/1*L38xfe59H5tAgvuIjKoWPg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2400300"/>
            <a:ext cx="1905000" cy="295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 flipH="1">
            <a:off x="4610100" y="3505200"/>
            <a:ext cx="544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feedback in the state allows for information from one step to pass to the next step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11422" cy="1325563"/>
          </a:xfrm>
        </p:spPr>
        <p:txBody>
          <a:bodyPr/>
          <a:lstStyle/>
          <a:p>
            <a:r>
              <a:rPr lang="en-US" dirty="0"/>
              <a:t>RNNs for Text </a:t>
            </a:r>
            <a:endParaRPr lang="en-US" dirty="0"/>
          </a:p>
        </p:txBody>
      </p:sp>
      <p:pic>
        <p:nvPicPr>
          <p:cNvPr id="2050" name="Picture 2" descr="https://miro.medium.com/max/5412/1*NKhwsOYNUT5xU7Pyf6Znhg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900" y="3378200"/>
            <a:ext cx="10020300" cy="2822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77900" y="2108200"/>
            <a:ext cx="11066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Sequence of words in a sentence can pass information from one to the next to allow for accumulated understanding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RNNs for </a:t>
            </a:r>
            <a:r>
              <a:rPr lang="en-US" dirty="0" err="1"/>
              <a:t>seq</a:t>
            </a:r>
            <a:r>
              <a:rPr lang="en-US" dirty="0"/>
              <a:t>-to-</a:t>
            </a:r>
            <a:r>
              <a:rPr lang="en-US" dirty="0" err="1"/>
              <a:t>seq</a:t>
            </a:r>
            <a:r>
              <a:rPr lang="en-US" dirty="0"/>
              <a:t> translation</a:t>
            </a:r>
            <a:endParaRPr lang="en-US" dirty="0"/>
          </a:p>
        </p:txBody>
      </p:sp>
      <p:pic>
        <p:nvPicPr>
          <p:cNvPr id="4098" name="Picture 2" descr="https://miro.medium.com/max/5046/1*a5EbLhyxbPR78PhiV5Esjg.png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100" y="1847444"/>
            <a:ext cx="8801100" cy="303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47800" y="5473700"/>
            <a:ext cx="6215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RNNs have trouble remembering information that is in the past. 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LSTMs don’t fix problem entirely</a:t>
            </a:r>
            <a:endParaRPr lang="en-US" dirty="0"/>
          </a:p>
        </p:txBody>
      </p:sp>
      <p:pic>
        <p:nvPicPr>
          <p:cNvPr id="5122" name="Picture 2" descr="https://miro.medium.com/max/4466/1*J5W8FrASMi93Z81NlAui4w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437" y="2450872"/>
            <a:ext cx="8493125" cy="319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8200" y="5961413"/>
            <a:ext cx="10025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LSTMs have persistent states that are updated by gates, which improves performance but still not optimal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miro.medium.com/max/1200/1*JrxKsw2LYU9emkM-jR13uQ.gif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958" y="1919768"/>
            <a:ext cx="8015521" cy="3513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dirty="0">
                <a:sym typeface="+mn-ea"/>
              </a:rPr>
              <a:t>Transformer: </a:t>
            </a:r>
            <a:br>
              <a:rPr lang="en-US" dirty="0">
                <a:sym typeface="+mn-ea"/>
              </a:rPr>
            </a:br>
            <a:r>
              <a:rPr lang="en-US" dirty="0">
                <a:sym typeface="+mn-ea"/>
              </a:rPr>
              <a:t>CAE + Attention</a:t>
            </a:r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334E55B0-647D-440b-865C-3EC943EB4CBC-1">
      <extobjdata type="334E55B0-647D-440b-865C-3EC943EB4CBC" data="ewoJIkltZ1NldHRpbmdKc29uIiA6ICJ7XCJkcGlcIjpcIjYwMFwiLFwiZm9ybWF0XCI6XCJQTkdcIixcInRyYW5zcGFyZW50XCI6dHJ1ZSxcImF1dG9cIjpmYWxzZX0iLAoJIkxhdGV4IiA6ICJYRnNnWEhabFkzdHdmVjh4SUZ4ZCIsCgkiTGF0ZXhJbWdCYXNlNjQiIDogImlWQk9SdzBLR2dvQUFBQU5TVWhFVWdBQUFFa0FBQUJMQkFNQUFBRE9sYmZrQUFBQU1GQk1WRVgvLy84QUFBQUFBQUFBQUFBQUFBQUFBQUFBQUFBQUFBQUFBQUFBQUFBQUFBQUFBQUFBQUFBQUFBQUFBQUFBQUFBdjNhQjdBQUFBRDNSU1RsTUFkdStaSXQycmlSRE5abFJFdXpJeno1SEtBQUFBQ1hCSVdYTUFBQTdFQUFBT3hBR1ZLdzRiQUFBQzcwbEVRVlJJRGVXV1BXOFRRUkNHTitUTGlvT0orQUU0V0VSQ1F1Z2lrR2p0a2dJRVRTS2x1dlJJT0QzRk9TaEk2WndHSVJyQ1B6Q2lSU0ZwYUdpQ1VsRWd4VDhBaVhDSll3VUNMKy91N1gzc2VFL1FzOVhPN0xNemMrL09ycTFVeWJpOFdMTGd1SU1UeHl3eHd0T1NCY2Nkb2VYWWZxT0xMZitDNDUzQldjdHhKRVkxaEJqbkhtcFNNTUF2RHpVMVFnMDlsTHIzcmpoQ3hHOThsT05qNUg4UXZ3MWY3VTRncGNZUXQ0VExZM2J4MitPVnJuM3NTWmZIbnJyaGNmNFBydHJCNExINXpwbUQrRVdyN0l1ak9NQm5McTRIY1lqVGpoOGJpL2VxR0hSVUxSaTIxTnV5dy9uR3UzZUlWVlUvWnBnSm9POE5kamluVklTVGFaaStpM0RkUjAyQTNoNkdVZElIWFhndjdQZ3hxVHJidm05aVhJVDN3bDdTTVNLazNUbnViK2I5ZVZKdFlNMkVZcDlDTytSb0x0SVRJTGIrR2NEMzNvVDh0QXJ3UGFkK3lrQWE2Q2hWelFOTTV4dFVaWHZQYnFqcW04NlM1NjNOcTVqZDZnK1lzOTdhRjA3NFNxeGFtMHBvYWZUWVFVWVp1d3U4TmhPendjVGErSGlMR3FheHpPSnVMaVUzL0tCUHZ5N0xnbXBtUXFqOVJOK3B4dktWbXFEWVZqYWhQb1hrUUpVU0ZPWFNXY3c0Qkk3c1ZGQ1VLOTJ2V004blAxV1FpL3V6enhXeEtGZTZuOUpublNNb2ZuMHFERGNNYkVKWi9XN2Fna3B4UTNiWUlsWVR1cXZOcUFNUDA3bWd3dnh4RC9QaVJjWkNkM0Y3VnBhZ0NuSlJrMHc1UWZGa2oyd3REN0wrcDhPdDYwTGVxZHM0UzJ1WEZBUFlZMlR1YTJWVUQybUVwODdQZ1p1eERYc3FsYkJRdTh3WTRDemEwb21lSWU3bkNkM3ErUmdOSi9XTm1BM05ZNWR4VGtiZTV2T0o0SldxdGRPUHNKeERHYm51WXdCYzdXUng5TVNoS0JlcjJna1dIam1Nb0NqWG5GaFBUQ2NXNWVyL25hSmNYc2l0SzhpN3k2V0xHU2xYK25hNWtCTkx5eVdXclZtTVZlZ3VBUmVwUkM0QkdITzJJQkhsV3ZNeCttOUY5dmJ4WnlQNWFSSGs1c2JYQ0RoOWYzZlRMRkN1amlCb01sczY5TUZvMDB2RmphV1Y1MHVOZ01lM2ZtZWIxTTNiVDBhakZUeE5NbVlVZktQVFhyeXc4bktwa1QrWW80aFNmd0J1R09XcEV1a1BmUUFBQUFCSlJVNUVya0pnZ2c9PSIKfQo="/>
    </extobj>
    <extobj name="334E55B0-647D-440b-865C-3EC943EB4CBC-2">
      <extobjdata type="334E55B0-647D-440b-865C-3EC943EB4CBC" data="ewoJIkltZ1NldHRpbmdKc29uIiA6ICJ7XCJkcGlcIjpcIjYwMFwiLFwiZm9ybWF0XCI6XCJQTkdcIixcInRyYW5zcGFyZW50XCI6dHJ1ZSxcImF1dG9cIjpmYWxzZX0iLAoJIkxhdGV4IiA6ICJYRnNnWEhabFkzdHdmVjh5SUZ4ZCIsCgkiTGF0ZXhJbWdCYXNlNjQiIDogImlWQk9SdzBLR2dvQUFBQU5TVWhFVWdBQUFFc0FBQUJMQkFNQUFBREtZR2ZaQUFBQU1GQk1WRVgvLy84QUFBQUFBQUFBQUFBQUFBQUFBQUFBQUFBQUFBQUFBQUFBQUFBQUFBQUFBQUFBQUFBQUFBQUFBQUFBQUFBdjNhQjdBQUFBRDNSU1RsTUFkdStaSXQycmlSRE5abFJFdXpJeno1SEtBQUFBQ1hCSVdYTUFBQTdFQUFBT3hBR1ZLdzRiQUFBRFowbEVRVlJJRGVWVnoyc1RVUkIrc2FtdFNSdUwvMEJxc1ZRUTJZTGdOWXZncmRKNkVLd0hOM2ZCOXVKSllWZkJjNG9YOFdLSy9nRXBYa1ZhMEh1a0p3OUM4aDgwYnB2R2F1djR6ZnV4KzNiekZydzdoN3czTTkrYmZmUE56SXNRQlhKcHVjQ1JOWHRIV2IxQUM0NExIRmx6U0g3VzROWmF0T1YyWkswVk92R3pGcVZWQThySnFRczJtUU1SbmJsZzU4ZGdJeGRNckh5MEphQjR4d25MR0JIN1g4cXdRYzRFTXFHRUtGSHM1MHd1dFVWL1hPYThyVXQ3ZVpOTFAzL05aZjEvYkxYOTRXT1piV1UvZnUwWDVoM0dIbjJEOTdrWEIzUWNGZUJLOFY2VmhwR29lU05mZkNpczB3Rm1za2ROVVQ5RW9ESlIzeDJ1TnlkRVNFZFRKQnN4cEt0T1dKbGc3dEFvVkYzUkl2Y2tUeHdDVnNjbzlHV1VXWEpQOGtXT0VwTHAxNG1DL3U3T0E3WkJ0Q21Eb1hPSkRXUFNXSWJKbzFnN0trVE8xeWhBZ3RORVAxTFk3N0ZRaklpRXFLWWhwcElUbjEvUitqTnpvc3FQQU80OXJ3MFlVVFh2NytRN3NCUXBlKzA3VnJ3Z1RhVUtFTUlNaWR0MDk4dktFNkpmMnM1TGkyaGJxempCMFdyMGtBM2dzOG1ya3QyVVU1emdBTGZPSW5iVnlDNUtJK0ZEZEJYUjdTMUdDVmEzNVlaLzBHWm1qM3FnTEZYT253VVovVlE3U1Z0eTB4N1JRSWhabVFiOGFDekRLTk9HQ0VxSTZDdm50S1QxTmcyTnk2SU5kK2JMSEJETktTOHVFV2tjU0VBRUtTZ0NOeEp1dnFVTW5Rd0oraXdUelI5WlRRN3VVdkk4WWR0WFo1bG9yanpRTzhxQ2FNYlhJRzUwS1hXaU5Xekt2UWVwd2RmYmdKSS9nY0NtazkyOWhIbXIyNUJva3IrS29Uc0Jpa1VicUVrWWxERDB2R2xtRkdTZ2puS0dtM3FybG5QcEJHRnJUclRwSklQQ0FKc2g0UkM2cFBqOGxRd01KVTBNb0ViSGVKSC8zN2lRc3NaRHFpWjlPc2dsSUJwbXl2RU5qMDdDTGY3V1M0cjd2Q2FDZjZXK1VmRDkwU1QzMTB3Z1gwTmp4OXFoKzRtR09UOHRlMjlGYmNOa1lseVZ0RHF5andmaURnMkpMa2NHb05hT1RTSm93ODArZVl1UHNpQlJzZTR2ZTJzdUI5REJocjVsQjIxOVMwMjJKWjNRZTErYVFGdmlzamQxUFpTQmdubDJQaW11Wk82dmd0aVRtSUx3Zk9nNjExUWhtVGJicmZjbE15bFQ2dHRXdDlub3V1Nk02YTZhZWtXYmplQTlxcm5BZ3E1UTMxck5ONnc4RWNLdlJiVXNhTnZKeHhJOC9FWUcwZ3Zhb2pIWWdjRmdYV1B2RERianNGMEwxc1EvN2MwMkROZHZQT1VUeGRJd3A0b2g3T25FaSt0djdpMmtiNm9UL2hjYVlTbEFjTVVzb0FBQUFBQkpSVTVFcmtKZ2dnPT0iCn0K"/>
    </extobj>
    <extobj name="334E55B0-647D-440b-865C-3EC943EB4CBC-3">
      <extobjdata type="334E55B0-647D-440b-865C-3EC943EB4CBC" data="ewoJIkltZ1NldHRpbmdKc29uIiA6ICJ7XCJkcGlcIjpcIjYwMFwiLFwiZm9ybWF0XCI6XCJQTkdcIixcInRyYW5zcGFyZW50XCI6dHJ1ZSxcImF1dG9cIjpmYWxzZX0iLAoJIkxhdGV4IiA6ICJYRnNnWEhabFkzdHdmVjh6SUZ4ZCIsCgkiTGF0ZXhJbWdCYXNlNjQiIDogImlWQk9SdzBLR2dvQUFBQU5TVWhFVWdBQUFFc0FBQUJMQkFNQUFBREtZR2ZaQUFBQU1GQk1WRVgvLy84QUFBQUFBQUFBQUFBQUFBQUFBQUFBQUFBQUFBQUFBQUFBQUFBQUFBQUFBQUFBQUFBQUFBQUFBQUFBQUFBdjNhQjdBQUFBRDNSU1RsTUFkdStaSXQycmlSRE5abFJFdXpJeno1SEtBQUFBQ1hCSVdYTUFBQTdFQUFBT3hBR1ZLdzRiQUFBRGhFbEVRVlJJRGVWV1RXdFRRUlNkMnRUR3BzYmlIMGd0RmhTUlZ4QmNtdmNEbExvUmRQVXF1QkFGVThTZHdrc3IzUWtwM1lnYkcvQUhwTGdRUktUWkNXNVNpZ3NGSmRFL29MNDJEZFhXNDVsNU0yL21KUy9nM3J2SW0zdnVtYTl6Nzl4V2lDRjJjbTVJSUExN3UybC9pQmZzRFFtazRSQitHc2oyYWxqTkRxVFJDZXo3YVNUMkNnSDY3Q0NMTnRaSEFnNnphRWNIYUwwc21yajh4clVBMFVZbUxRVnk3WDlKUXdXWkYwZ3RKY1FJSXI4UHluSnIrSk1GOTJNdE5QdWhMUC9vdVN6MC84R0syOTE3NnJZVDI5RlRmK2k5dzhqRFIwYVh2Q2pBWG5VSWJ5UnFGdEN0aXFMWDg4WExvWG42empmWnhvSW83WENoSE5ESlhxNDlKVVNJM1hHb1FneHhKcE9XQStFR2VtRmNGVFZrditUUkhkSktmQW9kdGNweFpML2tFM0tWRUtaZVI0ZlVkMnVhdEFxd3FCWmo1VUlDQTFhZUkrUWgwb0VKSUxNYkJieGdIdmhwYWI4SGxwS01xaEFGdThSNE11UGRHbVp2K25wS1FUWUJubnRhKzN5aThYdS9qKzRYRC92TkdDOSs1cGNkWkNGMkJRV1JDb2x2dU1TY2xIRlkxUUYrYWtCZGU1d2hWNXZFYlFsTUF0ZDFnSjlOcXlsbi9DS3lyRHROQ2Z1V1ZrNzBFSzFZNkxBN3BjS2NSU1cwc2N6TWtQbVFhZkcwUXNkZzJ5dGxreHNwYXdNL09JRGVqQmVYcmpMS0psZFFCbUNMQTZDclhKZm15RllrclU1Q1JXOUtmYTRxUG44b2dseEJHcE9nQ3VueHpLTHlIVVdsYkZNS1ZEUGkzYlRQVUZNUHBXd2RDNmN5SHpvZHZReFo2TXBLemxrSTVEMTdPUkhZS1lGTm01ekdpMjZvNlhKS1VqdUNGMDBkcld4cW56UkhOa3FUS01qSWF4ejYvTVRtU0RpZnZBa2hYbjFpRGp1R0pNUVJXN3ZyVGtGVXdJdzlzRFF1b1ZQSzdVOWJYT1MvZXJpVitBMlRaN0hjLzNlRFo2MGJubHpkbDA0K1NGMUFRbVg5TWpqa3d3aFhKYmFDcUNPL2pqR25Pby9zVmIweCtVd21BOVVOSFpJckZ0LzVRYzU3TG9vVmN4T1htSnhieVhZRlhlQlUxU1hFNDdZcEM4ckdrNzMxWnU4T2tsU3ZXbFE0WmRPbmRHanZPOW9wbVpLbGJBWkxlQ3Z4MDZmUEtQZWlVVGIxZFgvS1NkR1N0cVVpbnEyMmhMbWVsRUNvMnd0bE03MHRZUW5TOUhtNTE0YkVwV3cycmtjTVZ1T2hwNC9rVkp0bGIwWWZZb2ZsSE84VnkyWVphalJtZWtyeW5PZVQwenJVb3Ztdlp0T1VWc041UEpiWTZ0YWxZK3ZVbnRhUzJFN1hvMGRWOGFSdE9ocmJwcm1VU3hNRmFqTEQvK0k2RWwyNlNBL25MenhNVVpTVGU3R0dzM2VxYWx3bVNka2d6VVVhMGV5Tlo5ZG16QW5ja0RQK0N4RklJdkltVVVqbUFBQUFBRWxGVGtTdVFtQ0MiCn0K"/>
    </extobj>
    <extobj name="334E55B0-647D-440b-865C-3EC943EB4CBC-4">
      <extobjdata type="334E55B0-647D-440b-865C-3EC943EB4CBC" data="ewoJIkltZ1NldHRpbmdKc29uIiA6ICJ7XCJkcGlcIjpcIjYwMFwiLFwiZm9ybWF0XCI6XCJQTkdcIixcInRyYW5zcGFyZW50XCI6dHJ1ZSxcImF1dG9cIjpmYWxzZX0iLAoJIkxhdGV4IiA6ICJYRnNnWEhabFkzdHdmVjgwSUZ4ZCIsCgkiTGF0ZXhJbWdCYXNlNjQiIDogImlWQk9SdzBLR2dvQUFBQU5TVWhFVWdBQUFFd0FBQUJMQkFNQUFBQW92SHlnQUFBQU1GQk1WRVgvLy84QUFBQUFBQUFBQUFBQUFBQUFBQUFBQUFBQUFBQUFBQUFBQUFBQUFBQUFBQUFBQUFBQUFBQUFBQUFBQUFBdjNhQjdBQUFBRDNSU1RsTUFkdStaSXQycmlSRE5abFJFdXpJeno1SEtBQUFBQ1hCSVdYTUFBQTdFQUFBT3hBR1ZLdzRiQUFBREwwbEVRVlJJRGVWV3NXNFRRUkRkRUljWU96RVJINEFESWhJU1FoY0ppZFl1S1VDaFNVRjE2WkZ3ZW9weklwRFNPUjJpSWZrRFI3UUlPUld0bzFRVVNMYjRnWVJMSE1zazVQRjJiL2R1OTd3bjBUTkY3bmJtN2R1Yk56UHJDRkZnZDFZTEFxNDdPSGZYQmF2d29pRGd1aU0wWFlkLzFjR3VQK0I2SzVnMFhVK3lxb2JJMlpVUE5wY0RBWDk4c0p0VHNMRVBKcDUvc1MxRWZPQ0ZPVTV5LzBzWld2QW00RkFKTVlPNG1YUDVsaDFjKzl4NVh4K0hlWmR2ZmZPUnovdi8rR3JIb3pjcTI4cHgvS0ZabUhjVUIvak82RllRaDdob0YrQm00c01xUm0xUkM4Wk44Ym13VGllY3lRRTJSUDJNUkNWZzZLY2JMQWtSNFh3ZXFoRWpQUFRDU3FDN2kzR1VkRVVIL2ttZVBTT3N6bEVZS3BaRitDZjV0bVNKWVBwMXRxQy8rOHVFdFlCTlJjYk9oWFJNV1dPVnJnQ3hEbFFBNzIwVU1zRXk4Q3VEWFZwVVAzWGVaYlNGcUdZVTg5a09vc3VCbm9xcXZBVDQzY3Q4U09PSVd2TythREtyL1dDTU44aUd4TkFvaUZSSVc5ZkExTG9EN09zQWQyUnNMSjA5MTcxTVUrNzRyWGNJY2N1Rk5WSTlSTitPUktIRHhqWXpES3lIVGs2SVd0eXpZWlF0UFdnQW5Kb3QyOWQ5RzBiWlVnWUFSd2JXMm5SZ2xtdzF3dlkxckRyaGwxcVpVZ1REd0NLa2piUjI3c0lvd3BKbTRJNlJPWE52MzRYMVRFOEt3UjJtOGpQTTNqbTBBZG5veXVyQVMvMTZ3dVp3WUdIMkl4Qm1HWVNITHN6cU5pWnFQbTFXbHRabXMyU2pORWJCbmp6Y2hySEZUdlgzcktVelVRNmFPZGlOckhmM01ORWJGbFg1YkRaUzZKTHkrQWNhVmorU0x6YXNDOE94bmY1dWxPSjJIdGFDTGxBNVRCT1lTMnBwc3dXWVJMdHk3M3ZFUS9ta3FlbDFEbVhEaitma21DeUU2amFVcUFXdG5zWEdPYjhxQlo5RXJXVXlFV0picTJmQmxHd3ZNQUx1dFNXVHROWlM4clJnbEkxZjlqVlllWjJFK0xkaTFMTmdsRTN2VFdHY2FjdVNmdzRvMnpBRkpDOCtHR1hMb1VSNVI5c0FsM3hUNFNEcnRqeWMxNk1aR2NwbTdyWXBsQVdUc2szSHRTZGpzN3B0R3AzQkV0bW1FY296U0UraWJKc0ZJQ0hDdEg2VTdjQVAyM24zRFlqdlBtdkxNR1ZUVC9udVdxQXJJVWRzZ2U5dE4yeFdRYnl5L25IOWZqQVdXMC8zQ0h2ODVLMEorWjhOZ3BUNXc4YmJqVmRla1RlN1UwM0FlZjRGVXVzaVBoOHdYYndBQUFBQVNVVk9SSzVDWUlJPSIKfQo="/>
    </extobj>
  </extobjs>
</s:customData>
</file>

<file path=customXml/itemProps1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2503</Words>
  <Application>WPS Presentation</Application>
  <PresentationFormat>Widescreen</PresentationFormat>
  <Paragraphs>134</Paragraphs>
  <Slides>37</Slides>
  <Notes>43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50" baseType="lpstr">
      <vt:lpstr>Arial</vt:lpstr>
      <vt:lpstr>宋体</vt:lpstr>
      <vt:lpstr>Wingdings</vt:lpstr>
      <vt:lpstr>Arial</vt:lpstr>
      <vt:lpstr>Calibri Light</vt:lpstr>
      <vt:lpstr>Helvetica Neue</vt:lpstr>
      <vt:lpstr>Calibri</vt:lpstr>
      <vt:lpstr>微软雅黑</vt:lpstr>
      <vt:lpstr>汉仪旗黑</vt:lpstr>
      <vt:lpstr>宋体</vt:lpstr>
      <vt:lpstr>Arial Unicode MS</vt:lpstr>
      <vt:lpstr>汉仪书宋二KW</vt:lpstr>
      <vt:lpstr>Office Theme</vt:lpstr>
      <vt:lpstr>Deep Learning Theory and Applications Transformers</vt:lpstr>
      <vt:lpstr>Outline</vt:lpstr>
      <vt:lpstr>Sequence Transduction</vt:lpstr>
      <vt:lpstr>Recall RNNs</vt:lpstr>
      <vt:lpstr>RNNs for Text </vt:lpstr>
      <vt:lpstr>Problem with RNNs for seq-to-seq translation</vt:lpstr>
      <vt:lpstr>LSTMs don’t fix problem entirely</vt:lpstr>
      <vt:lpstr>PowerPoint 演示文稿</vt:lpstr>
      <vt:lpstr>PowerPoint 演示文稿</vt:lpstr>
      <vt:lpstr>Transformer: CNN + Attention </vt:lpstr>
      <vt:lpstr>Transformer: CAE + Attention </vt:lpstr>
      <vt:lpstr>Attention: Adaptively Allows Decoder to Choose Inputs</vt:lpstr>
      <vt:lpstr>Attention Computations</vt:lpstr>
      <vt:lpstr>Attention Weights </vt:lpstr>
      <vt:lpstr>Attention Mechanisms</vt:lpstr>
      <vt:lpstr>CNNs for sequences</vt:lpstr>
      <vt:lpstr>Each Encoder has Self-Attention</vt:lpstr>
      <vt:lpstr>Decoder </vt:lpstr>
      <vt:lpstr>Self Attention</vt:lpstr>
      <vt:lpstr>Self-Attention (Filing Cabinet Analogy)</vt:lpstr>
      <vt:lpstr>Query, Key, Value </vt:lpstr>
      <vt:lpstr>PowerPoint 演示文稿</vt:lpstr>
      <vt:lpstr>PowerPoint 演示文稿</vt:lpstr>
      <vt:lpstr>Multihead Attention</vt:lpstr>
      <vt:lpstr>Multi-head Attention </vt:lpstr>
      <vt:lpstr>Concatenating Multi-head Attention</vt:lpstr>
      <vt:lpstr>Attention Results </vt:lpstr>
      <vt:lpstr>Positional Encoding</vt:lpstr>
      <vt:lpstr>Total positional encoding</vt:lpstr>
      <vt:lpstr>Binary vs Positional Encoding</vt:lpstr>
      <vt:lpstr>Transformer </vt:lpstr>
      <vt:lpstr> Computation in a Transformer</vt:lpstr>
      <vt:lpstr>PowerPoint 演示文稿</vt:lpstr>
      <vt:lpstr>PowerPoint 演示文稿</vt:lpstr>
      <vt:lpstr>PowerPoint 演示文稿</vt:lpstr>
      <vt:lpstr>Language Modeling</vt:lpstr>
      <vt:lpstr>Reading list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RNNs and LSTMs</dc:title>
  <dc:creator>Smita Krishnaswamy</dc:creator>
  <cp:lastModifiedBy>wenxinxu</cp:lastModifiedBy>
  <cp:revision>125</cp:revision>
  <dcterms:created xsi:type="dcterms:W3CDTF">2023-03-31T06:44:23Z</dcterms:created>
  <dcterms:modified xsi:type="dcterms:W3CDTF">2023-03-31T06:44:23Z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E01B45548B6248A6478126641604E4E0</vt:lpwstr>
  </property>
  <property fmtid="{D5CDD505-2E9C-101B-9397-08002B2CF9AE}" pid="3" name="KSOProductBuildVer">
    <vt:lpwstr>1033-4.6.1.7467</vt:lpwstr>
  </property>
</Properties>
</file>

<file path=docProps/thumbnail.jpeg>
</file>